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7" r:id="rId7"/>
    <p:sldId id="268" r:id="rId8"/>
    <p:sldId id="259" r:id="rId9"/>
    <p:sldId id="261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A2748-0E3C-49BA-9272-2499A209F747}" v="68" dt="2021-09-24T09:13:12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42BF-96EB-47A7-B2E2-1F77C03E5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ECE05-C5DB-404A-91B1-14DEC013D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4772C-4E8C-405C-9D0D-78737DF5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69532-6ACB-4688-A1A3-3E1A8D9D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0C62A-2E0B-4D1C-A65B-CC23B3F0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655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C5C6-8DC7-4BB8-85AF-C295E2C5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F0CBE-7C6A-4DF6-AF3A-0A835305D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8D00-ACA8-451F-BE6E-C6BB1C05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E2D06-19D8-4948-9F8B-FD78EE8E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E960-7D7F-4577-A967-53FE8992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1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339C0-B7D9-4E60-B842-318E1A826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93269-51A7-4679-A9BB-89D51545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8717-3E72-4EF0-A5CD-54831E6C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7DF6-626E-4297-99C9-C6DB01C9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7C8A-3BFA-4207-B857-FFE440C4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830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BEE1-7A93-4028-A848-9E0A02A2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961D-1606-494A-9D26-D7643590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E1B9-8F17-4E83-B978-653CFE8F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E75E-5A79-4ECC-9DE2-B53DFF3B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517B-E35C-4A53-99AA-6833B403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68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B7F8-5A4A-40F8-A5EE-67A7177C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5B2BE-79D2-4DD6-A90A-F50DD34F5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070D5-ED14-42D6-A756-53FE1D2A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6921-439D-4ADD-876D-4BF44D52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8778-D917-4DED-91EE-C4C9947A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892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2EBF-F6DB-447B-B311-89635456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9248-EAD1-4620-B271-D68CEB482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9C375-087C-4A52-A4AB-3CF96D1AF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3106-C606-4E4B-A9D0-45719B03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F6908-5FFA-416C-9B9E-9BA918C4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ADDCF-C681-4313-9480-F94DD45D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35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DBE7-6EBD-4828-90AB-2ABA462E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B389A-DB72-4F9A-BA63-002DFD3A2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A6BE0-4BE0-47FA-8116-9B98BB3F1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451DC-B669-4843-B31D-69AF43273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8EDCC-90BB-4B4A-A505-17350AFB4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D1FB70-8F76-4ABA-AED3-7EC9E634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889CF-C374-4FB4-BB37-1AE0857D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D909B-25BD-4571-A76F-66261500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79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ECCB-7EB5-4DFF-B2CC-1040A05A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70A15-BF12-4E46-9581-2286A7B4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147DD-E076-4ABC-B9AE-8344CC49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A5CFA-C8C9-4B8B-8D6D-ECECBAD2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37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D5943-D5A3-4696-ACC5-FF79E0C8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F43C2-B0FA-48B7-A527-9D3BA464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C0FC-ABD1-41B3-9D48-F60218E9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800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68F4-70F1-4BD9-B04A-5C815C03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ADA0-BA35-4527-BE7E-4801C605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BDAD8-8653-4DF6-8DE1-77BFF270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A379-0405-4B4E-9BF7-19E8ABCF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59BC-7FDC-4EB6-A6AC-AACD4A9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DA85-3C9B-491D-9BFA-0777F2C2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347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C298-9936-43C3-8EFC-BEFB4F06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F20D7-05A8-4836-B2EE-12493C0BB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03B6B-3A6C-4D8D-B7C7-350D51EF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6B627-3D32-40F4-A83E-B60098ED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5B901-1BBD-4E15-B752-4DE01A84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445E-6676-4EA7-AAC5-26CCFFD0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275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9CDE-4875-4275-8F1D-B30D2AED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E007-9A9E-42BB-8CED-B7238AEA9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8772-E2DA-498F-99A5-AA93855C4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26ED-B652-4312-848C-2397CBABCA6D}" type="datetimeFigureOut">
              <a:rPr lang="lt-LT" smtClean="0"/>
              <a:t>2021-09-27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BAF7-CC1B-4A8C-B26F-060074B63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BF86-E679-4058-994F-DF71C6B0E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7337-2C46-4A4E-B06E-355BEC57BA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urope-Direct-Kaunas-Lithuania-170852539729655/" TargetMode="External"/><Relationship Id="rId2" Type="http://schemas.openxmlformats.org/officeDocument/2006/relationships/hyperlink" Target="http://www.kaunas.eudirect.l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utureu.europa.eu/?locale=l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E56B1-7D21-4F4B-B10E-A5CF9A9EC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lt-LT" sz="4800" b="1" dirty="0">
                <a:solidFill>
                  <a:srgbClr val="FFFFFF"/>
                </a:solidFill>
              </a:rPr>
              <a:t>KONFERENCIJA </a:t>
            </a:r>
            <a:br>
              <a:rPr lang="lt-LT" sz="4800" b="1" dirty="0">
                <a:solidFill>
                  <a:srgbClr val="FFFFFF"/>
                </a:solidFill>
              </a:rPr>
            </a:br>
            <a:r>
              <a:rPr lang="lt-LT" sz="4800" b="1" dirty="0">
                <a:solidFill>
                  <a:srgbClr val="FFFFFF"/>
                </a:solidFill>
              </a:rPr>
              <a:t>DĖL EUROPOS ATEITIES (</a:t>
            </a:r>
            <a:r>
              <a:rPr lang="lt-LT" sz="4800" b="1" dirty="0" err="1">
                <a:solidFill>
                  <a:srgbClr val="FFFFFF"/>
                </a:solidFill>
              </a:rPr>
              <a:t>CoFE</a:t>
            </a:r>
            <a:r>
              <a:rPr lang="lt-LT" sz="48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2FAEA-CE0E-43C9-A527-B83138D98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lt-LT" altLang="en-US" dirty="0">
                <a:hlinkClick r:id="rId2"/>
              </a:rPr>
              <a:t>Diana Lukoševičiūtė-Burneikienė</a:t>
            </a:r>
          </a:p>
          <a:p>
            <a:pPr algn="r"/>
            <a:br>
              <a:rPr lang="lt-LT" altLang="en-US" b="1" dirty="0">
                <a:hlinkClick r:id="rId2"/>
              </a:rPr>
            </a:br>
            <a:r>
              <a:rPr lang="lt-LT" altLang="en-US" b="1" dirty="0">
                <a:hlinkClick r:id="rId2"/>
              </a:rPr>
              <a:t>www.kaunas.eudirect.lt</a:t>
            </a:r>
            <a:br>
              <a:rPr lang="lt-LT" altLang="en-US" b="1" dirty="0"/>
            </a:br>
            <a:r>
              <a:rPr lang="lt-LT" altLang="en-US" b="1" dirty="0">
                <a:hlinkClick r:id="rId3"/>
              </a:rPr>
              <a:t>FB: </a:t>
            </a:r>
            <a:r>
              <a:rPr lang="lt-LT" altLang="en-US" b="1" dirty="0" err="1">
                <a:hlinkClick r:id="rId3"/>
              </a:rPr>
              <a:t>Europe</a:t>
            </a:r>
            <a:r>
              <a:rPr lang="lt-LT" altLang="en-US" b="1" dirty="0">
                <a:hlinkClick r:id="rId3"/>
              </a:rPr>
              <a:t> </a:t>
            </a:r>
            <a:r>
              <a:rPr lang="lt-LT" altLang="en-US" b="1" dirty="0" err="1">
                <a:hlinkClick r:id="rId3"/>
              </a:rPr>
              <a:t>Direct</a:t>
            </a:r>
            <a:r>
              <a:rPr lang="lt-LT" altLang="en-US" b="1" dirty="0">
                <a:hlinkClick r:id="rId3"/>
              </a:rPr>
              <a:t> Kaunas</a:t>
            </a:r>
            <a:endParaRPr lang="lt-LT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DC2B5D-350A-4BC6-92E1-C393E08B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72" y="5800725"/>
            <a:ext cx="1974003" cy="9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48DC-A471-4D94-8FC0-8D36172A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348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Europos Komisijos, Europos Parlamento  ir Tarybos iniciatyva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E9FB-A362-439A-8DF4-BD01182A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6567"/>
            <a:ext cx="10515600" cy="346039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latin typeface="tahomaregular"/>
              </a:rPr>
              <a:t>Tikslas </a:t>
            </a:r>
          </a:p>
          <a:p>
            <a:pPr marL="0" indent="0" algn="ctr">
              <a:buNone/>
            </a:pPr>
            <a:endParaRPr lang="lt-LT" dirty="0">
              <a:latin typeface="tahomaregular"/>
            </a:endParaRPr>
          </a:p>
          <a:p>
            <a:pPr marL="0" indent="0" algn="ctr">
              <a:buNone/>
            </a:pPr>
            <a:endParaRPr lang="lt-LT" b="0" i="0" dirty="0">
              <a:effectLst/>
              <a:latin typeface="tahomaregular"/>
            </a:endParaRPr>
          </a:p>
          <a:p>
            <a:pPr marL="0" indent="0" algn="ctr">
              <a:buNone/>
            </a:pPr>
            <a:r>
              <a:rPr lang="lt-LT" b="0" i="0" dirty="0">
                <a:effectLst/>
                <a:latin typeface="tahomaregular"/>
              </a:rPr>
              <a:t> piliečiai, pilietinė visuomenė, ES ir valstybių narių institucijos </a:t>
            </a:r>
          </a:p>
          <a:p>
            <a:pPr marL="0" indent="0" algn="ctr">
              <a:buNone/>
            </a:pPr>
            <a:r>
              <a:rPr lang="lt-LT" b="0" i="0" dirty="0">
                <a:effectLst/>
                <a:latin typeface="tahomaregular"/>
              </a:rPr>
              <a:t>kaip lygūs partneriai </a:t>
            </a:r>
          </a:p>
          <a:p>
            <a:pPr marL="0" indent="0" algn="ctr">
              <a:buNone/>
            </a:pPr>
            <a:r>
              <a:rPr lang="lt-LT" b="0" i="0" dirty="0">
                <a:effectLst/>
                <a:latin typeface="tahomaregular"/>
              </a:rPr>
              <a:t>dalyvautų sprendžiant ES ateities klausimus</a:t>
            </a:r>
            <a:endParaRPr lang="lt-LT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B0D2464-540D-4FB3-8D7B-C2655EBFA6DA}"/>
              </a:ext>
            </a:extLst>
          </p:cNvPr>
          <p:cNvSpPr/>
          <p:nvPr/>
        </p:nvSpPr>
        <p:spPr>
          <a:xfrm>
            <a:off x="5962835" y="3312202"/>
            <a:ext cx="266330" cy="577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F2778-F088-4FF1-906B-F3788472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E05835B1-1D60-4E43-A53D-538B9AFA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72" y="264673"/>
            <a:ext cx="6593327" cy="6593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34FC3-B1A9-4C38-890E-153B60C06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534FA-8CAC-4DC9-AD94-B4F4B368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t-LT" sz="4000" dirty="0">
                <a:solidFill>
                  <a:srgbClr val="FFFFFF"/>
                </a:solidFill>
              </a:rPr>
              <a:t>KOKIOS PRIEMONĖS?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5628-F988-4B72-94D4-C260A7BB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649480"/>
            <a:ext cx="7684404" cy="5546047"/>
          </a:xfrm>
        </p:spPr>
        <p:txBody>
          <a:bodyPr anchor="ctr">
            <a:normAutofit/>
          </a:bodyPr>
          <a:lstStyle/>
          <a:p>
            <a:r>
              <a:rPr lang="lt-LT" dirty="0">
                <a:latin typeface="tahomaregular"/>
              </a:rPr>
              <a:t>V</a:t>
            </a:r>
            <a:r>
              <a:rPr lang="lt-LT" b="0" i="0" dirty="0">
                <a:effectLst/>
                <a:latin typeface="tahomaregular"/>
              </a:rPr>
              <a:t>ietos, nacionaliniai ir </a:t>
            </a:r>
            <a:r>
              <a:rPr lang="lt-LT" i="0" dirty="0">
                <a:effectLst/>
                <a:latin typeface="tahomaregular"/>
              </a:rPr>
              <a:t>ES lygmens </a:t>
            </a:r>
            <a:r>
              <a:rPr lang="lt-LT" b="1" i="0" dirty="0">
                <a:effectLst/>
                <a:latin typeface="tahomaregular"/>
              </a:rPr>
              <a:t>renginiai </a:t>
            </a:r>
            <a:r>
              <a:rPr lang="lt-LT" i="0" dirty="0">
                <a:effectLst/>
                <a:latin typeface="tahomaregular"/>
              </a:rPr>
              <a:t>ir</a:t>
            </a:r>
            <a:r>
              <a:rPr lang="lt-LT" b="1" i="0" dirty="0">
                <a:effectLst/>
                <a:latin typeface="tahomaregular"/>
              </a:rPr>
              <a:t> diskusijos</a:t>
            </a:r>
          </a:p>
          <a:p>
            <a:pPr marL="0" indent="0">
              <a:buNone/>
            </a:pPr>
            <a:endParaRPr lang="lt-LT" dirty="0">
              <a:latin typeface="tahomaregular"/>
            </a:endParaRPr>
          </a:p>
          <a:p>
            <a:r>
              <a:rPr lang="lt-LT" dirty="0">
                <a:latin typeface="tahomaregular"/>
              </a:rPr>
              <a:t>Dalinimasis idėjomis</a:t>
            </a:r>
          </a:p>
          <a:p>
            <a:endParaRPr lang="lt-LT" dirty="0">
              <a:latin typeface="tahomaregular"/>
            </a:endParaRPr>
          </a:p>
          <a:p>
            <a:endParaRPr lang="lt-LT" dirty="0">
              <a:latin typeface="tahomaregular"/>
            </a:endParaRPr>
          </a:p>
          <a:p>
            <a:endParaRPr lang="lt-LT" dirty="0">
              <a:latin typeface="tahomaregular"/>
            </a:endParaRPr>
          </a:p>
          <a:p>
            <a:pPr marL="0" indent="0" algn="ctr">
              <a:buNone/>
            </a:pPr>
            <a:r>
              <a:rPr lang="lt-LT" dirty="0">
                <a:latin typeface="tahomaregular"/>
              </a:rPr>
              <a:t>Visomis 24 oficialiomis ES kalbomis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99455-A075-4EE0-B10B-46DF2146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2EC9-20C7-4681-9911-E369096D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2699952"/>
            <a:ext cx="10515600" cy="132556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D193-B479-4C52-85AB-C04BD5D9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381738"/>
            <a:ext cx="10581443" cy="646175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hlinkClick r:id="rId2"/>
              </a:rPr>
              <a:t>Skaitmeninė platforma</a:t>
            </a:r>
            <a:r>
              <a:rPr lang="lt-LT" dirty="0"/>
              <a:t> (https://futureu.europa.eu/)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940ED-BB24-4500-A078-A14CFFA93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4" y="982867"/>
            <a:ext cx="10372725" cy="5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9A480-E098-47F8-B052-2367FA0B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586855"/>
            <a:ext cx="3432418" cy="3387497"/>
          </a:xfrm>
        </p:spPr>
        <p:txBody>
          <a:bodyPr anchor="b">
            <a:normAutofit/>
          </a:bodyPr>
          <a:lstStyle/>
          <a:p>
            <a:pPr algn="r"/>
            <a:r>
              <a:rPr lang="lt-LT" sz="4000" dirty="0">
                <a:solidFill>
                  <a:srgbClr val="FFFFFF"/>
                </a:solidFill>
              </a:rPr>
              <a:t>Iki rugsėjo 17 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466A-C803-4D69-83B5-E1AD657F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~ </a:t>
            </a:r>
            <a:r>
              <a:rPr lang="en-I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000 </a:t>
            </a:r>
            <a:r>
              <a:rPr lang="en-I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dalyvi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ų  platformoje dalin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</a:rPr>
              <a:t>osi savo idėjomis (arba komentavo kitų idėjas)</a:t>
            </a:r>
          </a:p>
          <a:p>
            <a:pPr marL="0" indent="0">
              <a:buNone/>
            </a:pPr>
            <a:endParaRPr lang="lt-LT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</a:rPr>
              <a:t>~ </a:t>
            </a:r>
            <a:r>
              <a:rPr lang="en-I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400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renginių buvo suorganizuota (dalyvavo daugiau nei 110 500 žmonių)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C8813-1599-4D29-811C-3CCC8F624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7CE1-35E1-4971-A026-1B251C25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t-LT" sz="4000" dirty="0">
                <a:solidFill>
                  <a:srgbClr val="FFFFFF"/>
                </a:solidFill>
              </a:rPr>
              <a:t>KOLEGŲ PAVYZDYS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A62202-10D5-4942-BD6D-CB6AA6B95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449" y="282055"/>
            <a:ext cx="6545816" cy="58806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C4753-44AB-465D-B445-3435B17D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12" y="-10138"/>
            <a:ext cx="610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038A-18C7-46C6-8DB0-F1D71C05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b="0" i="0" dirty="0">
                <a:effectLst/>
                <a:latin typeface="tahomaregular"/>
              </a:rPr>
              <a:t>Europos Parlamentas, Taryba ir Europos Komisija įsipareigojo įsiklausyti į europiečių nuomonę ir savo kompetencijos srityse atsižvelgti į teikiamas rekomendacijas </a:t>
            </a:r>
          </a:p>
          <a:p>
            <a:pPr marL="0" indent="0">
              <a:buNone/>
            </a:pPr>
            <a:endParaRPr lang="lt-LT" b="0" i="0" dirty="0">
              <a:effectLst/>
              <a:latin typeface="tahomaregular"/>
            </a:endParaRPr>
          </a:p>
          <a:p>
            <a:pPr marL="0" indent="0">
              <a:buNone/>
            </a:pPr>
            <a:r>
              <a:rPr lang="lt-LT" b="0" i="0" dirty="0">
                <a:effectLst/>
                <a:latin typeface="tahomaregular"/>
              </a:rPr>
              <a:t>Tikimasi, kad ne vėliau kaip 2022 m. pavasarį Konferencijoje bus susitarta dėl išvadų ir pateikta gairių dėl Europos ateities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9D26-1207-4F49-8AFF-F91A4BB1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8491D-F179-4995-89FA-4A93EFA2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t-LT" sz="4000" b="0" i="0" dirty="0">
                <a:solidFill>
                  <a:srgbClr val="FFFFFF"/>
                </a:solidFill>
                <a:effectLst/>
                <a:latin typeface="tahomaregular"/>
              </a:rPr>
              <a:t>Lietuvos esminiai prioritetai: </a:t>
            </a:r>
            <a:br>
              <a:rPr lang="lt-LT" sz="4000" b="0" i="0" dirty="0">
                <a:solidFill>
                  <a:srgbClr val="FFFFFF"/>
                </a:solidFill>
                <a:effectLst/>
                <a:latin typeface="tahomaregular"/>
              </a:rPr>
            </a:br>
            <a:endParaRPr lang="lt-LT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8615-CA33-4490-8EAC-508702F5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tahomaregular"/>
              </a:rPr>
              <a:t>skaitmeninė darbotvarkė ir inovacijos (baigti kurti visa apimančią Europos tyrimų ir inovacijų erdvę);</a:t>
            </a:r>
          </a:p>
          <a:p>
            <a:pPr>
              <a:buFont typeface="Arial" panose="020B0604020202020204" pitchFamily="34" charset="0"/>
              <a:buChar char="•"/>
            </a:pPr>
            <a:endParaRPr lang="lt-LT" b="0" i="0" dirty="0">
              <a:effectLst/>
              <a:latin typeface="tahoma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tahomaregular"/>
              </a:rPr>
              <a:t>įtraukioji Europa (gilinti sanglaudą, plėtoti vidaus rinką, investuoti į transporto ir energetikos tinklus) ir itin svarbus tvarusis augimas (ES Žaliasis kursas, klimato kaitos stabdymas, socialinės atskirties mažinimas);</a:t>
            </a:r>
          </a:p>
          <a:p>
            <a:pPr>
              <a:buFont typeface="Arial" panose="020B0604020202020204" pitchFamily="34" charset="0"/>
              <a:buChar char="•"/>
            </a:pPr>
            <a:endParaRPr lang="lt-LT" b="0" i="0" dirty="0">
              <a:effectLst/>
              <a:latin typeface="tahoma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tahomaregular"/>
              </a:rPr>
              <a:t>užtikrintas saugumas (bendrasis ES ir valstybių narių atsparumas hibridinėms grėsmėms, kova su dezinformacija, energetinio saugumo užtikrinimas, atvirumas šalims kaimynėms, pasirinkusioms europinę orientaciją).</a:t>
            </a:r>
          </a:p>
          <a:p>
            <a:endParaRPr lang="lt-LT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34DF0-2F96-4670-AABB-B727504B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40412"/>
            <a:ext cx="1888331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244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tahomaregular</vt:lpstr>
      <vt:lpstr>Office Theme</vt:lpstr>
      <vt:lpstr>KONFERENCIJA  DĖL EUROPOS ATEITIES (CoFE)</vt:lpstr>
      <vt:lpstr>Europos Komisijos, Europos Parlamento  ir Tarybos iniciatyva  </vt:lpstr>
      <vt:lpstr>PowerPoint Presentation</vt:lpstr>
      <vt:lpstr>KOKIOS PRIEMONĖS?</vt:lpstr>
      <vt:lpstr>PowerPoint Presentation</vt:lpstr>
      <vt:lpstr>Iki rugsėjo 17 d. </vt:lpstr>
      <vt:lpstr>KOLEGŲ PAVYZDYS</vt:lpstr>
      <vt:lpstr>PowerPoint Presentation</vt:lpstr>
      <vt:lpstr>Lietuvos esminiai prioritetai: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KONFERENCIJA DĖL EUROPOS ATEITIES</dc:title>
  <dc:creator>Diana Lukoševičiūtė-Burneikienė</dc:creator>
  <cp:lastModifiedBy>Diana Lukoševičiūtė-Burneikienė</cp:lastModifiedBy>
  <cp:revision>2</cp:revision>
  <dcterms:created xsi:type="dcterms:W3CDTF">2021-09-20T09:10:24Z</dcterms:created>
  <dcterms:modified xsi:type="dcterms:W3CDTF">2021-09-27T12:41:23Z</dcterms:modified>
</cp:coreProperties>
</file>